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0" r:id="rId4"/>
    <p:sldId id="258" r:id="rId5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403"/>
    <a:srgbClr val="3B6D34"/>
    <a:srgbClr val="C3B7B1"/>
    <a:srgbClr val="892443"/>
    <a:srgbClr val="AD9C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7" autoAdjust="0"/>
    <p:restoredTop sz="94714"/>
  </p:normalViewPr>
  <p:slideViewPr>
    <p:cSldViewPr snapToGrid="0" snapToObjects="1">
      <p:cViewPr>
        <p:scale>
          <a:sx n="91" d="100"/>
          <a:sy n="91" d="100"/>
        </p:scale>
        <p:origin x="-3048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F81C3200-B998-394F-AA32-A4E3D63B2D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3C9A9734-1581-EE44-8C55-B4B6FAF0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0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35E85BCE-0AE4-DF4F-837D-025863942D27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41425"/>
            <a:ext cx="23209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78546"/>
            <a:ext cx="5438748" cy="3908459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868E6092-17F7-3E4E-A697-122E8C2E7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16E1-FD19-A24E-BD62-B6E8E46EDD87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BBE4-3290-D641-ACA5-E710DE8B3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9"/>
            <a:ext cx="6857999" cy="5149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r="20012" b="-4980"/>
          <a:stretch/>
        </p:blipFill>
        <p:spPr>
          <a:xfrm>
            <a:off x="359687" y="8482245"/>
            <a:ext cx="6138626" cy="728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7567"/>
            <a:ext cx="6857999" cy="979709"/>
          </a:xfrm>
          <a:solidFill>
            <a:schemeClr val="bg2">
              <a:alpha val="69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Future </a:t>
            </a:r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Compliance </a:t>
            </a:r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 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Montenegro </a:t>
            </a:r>
            <a:br>
              <a:rPr lang="en-GB" sz="2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anaging risks in a changing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regulatory 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environment</a:t>
            </a:r>
            <a:endParaRPr lang="en-US" sz="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350" y="6227805"/>
            <a:ext cx="5829300" cy="988735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600" b="1" dirty="0" smtClean="0">
                <a:latin typeface="Arial"/>
                <a:ea typeface="+mj-ea"/>
                <a:cs typeface="Arial"/>
              </a:rPr>
              <a:t>21 June </a:t>
            </a:r>
            <a:r>
              <a:rPr lang="en-US" sz="1600" b="1" dirty="0">
                <a:latin typeface="Arial"/>
                <a:ea typeface="+mj-ea"/>
                <a:cs typeface="Arial"/>
              </a:rPr>
              <a:t>2018</a:t>
            </a:r>
            <a:endParaRPr lang="en-US" sz="1600" b="1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Montenegro 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Banking Association Headquarters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Podgorica, Montenegro</a:t>
            </a:r>
            <a:endParaRPr lang="en-US" sz="1600" b="1" dirty="0">
              <a:latin typeface="Arial"/>
              <a:ea typeface="+mj-e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564" t="73273" r="13069" b="24090"/>
          <a:stretch/>
        </p:blipFill>
        <p:spPr>
          <a:xfrm>
            <a:off x="372782" y="1575323"/>
            <a:ext cx="6239436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alphaModFix amt="30000"/>
          </a:blip>
          <a:srcRect t="18914" r="32545" b="24526"/>
          <a:stretch/>
        </p:blipFill>
        <p:spPr>
          <a:xfrm>
            <a:off x="3068402" y="4724542"/>
            <a:ext cx="3789598" cy="4109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82459" b="7520"/>
          <a:stretch/>
        </p:blipFill>
        <p:spPr>
          <a:xfrm>
            <a:off x="-17585" y="2652200"/>
            <a:ext cx="829291" cy="5555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5486" r="41215" b="13925"/>
          <a:stretch/>
        </p:blipFill>
        <p:spPr>
          <a:xfrm>
            <a:off x="4576562" y="6674173"/>
            <a:ext cx="2281438" cy="298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8980" t="61494" r="34213" b="14476"/>
          <a:stretch/>
        </p:blipFill>
        <p:spPr>
          <a:xfrm>
            <a:off x="3989075" y="879956"/>
            <a:ext cx="2962016" cy="159201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36282" y="1149346"/>
            <a:ext cx="3892550" cy="495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/>
                <a:ea typeface="+mj-ea"/>
                <a:cs typeface="Arial"/>
              </a:rPr>
              <a:t>Agenda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52901"/>
              </p:ext>
            </p:extLst>
          </p:nvPr>
        </p:nvGraphicFramePr>
        <p:xfrm>
          <a:off x="336282" y="1621862"/>
          <a:ext cx="6320996" cy="629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30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09:45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Registration</a:t>
                      </a:r>
                      <a:endParaRPr kumimoji="0" lang="fr-FR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3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10:00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Welcome &amp; introduction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Central Bank of 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Montenegro or Agency </a:t>
                      </a: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AML Montenegro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37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10:10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Changing compliance landscape &amp; the need for automation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AML Officer, TBC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40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10:30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Raising the bar for compliance in Montenegro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Accuity’s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de-risking research overview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Perspectives, trends &amp; specific findings for Central Eastern Europe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The 4th EU AML Directive and future requirements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How new technology solutions &amp; AML screening automation can help address challenges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Carlos Trinanes, Director EMEA| Accuity</a:t>
                      </a:r>
                      <a:endParaRPr lang="en-GB" sz="12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98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11:10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Live Polling Questions &amp; Discussion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Around best practices in implementing a comprehensive compliance programme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You will need your phone to answer the live polling questions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22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11:30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Further Networking &amp; Conclusion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12229265"/>
                  </a:ext>
                </a:extLst>
              </a:tr>
              <a:tr h="5795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r="20012" b="-4980"/>
          <a:stretch/>
        </p:blipFill>
        <p:spPr>
          <a:xfrm>
            <a:off x="414645" y="555529"/>
            <a:ext cx="5468074" cy="6488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37143" y="2390936"/>
            <a:ext cx="398156" cy="2234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7659" y="9163715"/>
            <a:ext cx="495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/>
                <a:cs typeface="Arial"/>
              </a:rPr>
              <a:t>The </a:t>
            </a:r>
            <a:r>
              <a:rPr lang="en-GB" sz="1000" b="1" dirty="0" smtClean="0">
                <a:latin typeface="Arial"/>
                <a:cs typeface="Arial"/>
              </a:rPr>
              <a:t>Future </a:t>
            </a:r>
            <a:r>
              <a:rPr lang="en-GB" sz="1000" b="1" dirty="0">
                <a:latin typeface="Arial"/>
                <a:cs typeface="Arial"/>
              </a:rPr>
              <a:t>of </a:t>
            </a:r>
            <a:r>
              <a:rPr lang="en-GB" sz="1000" b="1" dirty="0" smtClean="0">
                <a:latin typeface="Arial"/>
                <a:cs typeface="Arial"/>
              </a:rPr>
              <a:t>Compliance </a:t>
            </a:r>
            <a:r>
              <a:rPr lang="en-GB" sz="1000" b="1" dirty="0">
                <a:latin typeface="Arial"/>
                <a:cs typeface="Arial"/>
              </a:rPr>
              <a:t>in </a:t>
            </a:r>
            <a:r>
              <a:rPr lang="en-GB" sz="1000" b="1" dirty="0" smtClean="0">
                <a:latin typeface="Arial"/>
                <a:cs typeface="Arial"/>
              </a:rPr>
              <a:t>Montenegro </a:t>
            </a:r>
            <a:r>
              <a:rPr lang="en-US" sz="1000" b="1" dirty="0" smtClean="0">
                <a:latin typeface="Arial"/>
                <a:cs typeface="Arial"/>
              </a:rPr>
              <a:t>| 21 June, </a:t>
            </a:r>
            <a:r>
              <a:rPr lang="en-US" sz="1000" b="1" dirty="0">
                <a:latin typeface="Arial"/>
                <a:cs typeface="Arial"/>
              </a:rPr>
              <a:t>2018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Montenegro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Banking Association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Headquarters | Podgorica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82459" b="20441"/>
          <a:stretch/>
        </p:blipFill>
        <p:spPr>
          <a:xfrm>
            <a:off x="-70340" y="3198696"/>
            <a:ext cx="756009" cy="43568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5486" r="41215" b="13925"/>
          <a:stretch/>
        </p:blipFill>
        <p:spPr>
          <a:xfrm>
            <a:off x="4891352" y="7349541"/>
            <a:ext cx="1966648" cy="2575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8980" t="59800" r="34213" b="14476"/>
          <a:stretch/>
        </p:blipFill>
        <p:spPr>
          <a:xfrm>
            <a:off x="3948739" y="-122579"/>
            <a:ext cx="2962016" cy="1704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r="20012" b="-4980"/>
          <a:stretch/>
        </p:blipFill>
        <p:spPr>
          <a:xfrm>
            <a:off x="580187" y="794226"/>
            <a:ext cx="5580569" cy="66220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60603" y="1550996"/>
            <a:ext cx="3892550" cy="495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/>
                <a:ea typeface="+mj-ea"/>
                <a:cs typeface="Arial"/>
              </a:rPr>
              <a:t>Speakers</a:t>
            </a:r>
            <a:endParaRPr lang="en-US" sz="2400" dirty="0"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698" y="2140866"/>
            <a:ext cx="4411858" cy="17966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>
              <a:defRPr/>
            </a:pPr>
            <a:r>
              <a:rPr lang="en-GB" sz="1200" b="1" dirty="0">
                <a:solidFill>
                  <a:srgbClr val="EC3403"/>
                </a:solidFill>
                <a:latin typeface="Arial"/>
                <a:cs typeface="Arial"/>
              </a:rPr>
              <a:t>Hedija </a:t>
            </a:r>
            <a:r>
              <a:rPr lang="en-GB" sz="1200" b="1" dirty="0" err="1">
                <a:solidFill>
                  <a:srgbClr val="EC3403"/>
                </a:solidFill>
                <a:latin typeface="Arial"/>
                <a:cs typeface="Arial"/>
              </a:rPr>
              <a:t>Heda</a:t>
            </a:r>
            <a:r>
              <a:rPr lang="en-GB" sz="1200" b="1" dirty="0">
                <a:solidFill>
                  <a:srgbClr val="EC3403"/>
                </a:solidFill>
                <a:latin typeface="Arial"/>
                <a:cs typeface="Arial"/>
              </a:rPr>
              <a:t> </a:t>
            </a:r>
            <a:r>
              <a:rPr lang="en-GB" sz="1200" b="1" dirty="0" err="1">
                <a:solidFill>
                  <a:srgbClr val="EC3403"/>
                </a:solidFill>
                <a:latin typeface="Arial"/>
                <a:cs typeface="Arial"/>
              </a:rPr>
              <a:t>Redžepagić</a:t>
            </a:r>
            <a:r>
              <a:rPr lang="en-GB" sz="1200" b="1" dirty="0">
                <a:solidFill>
                  <a:srgbClr val="EC3403"/>
                </a:solidFill>
                <a:latin typeface="Arial"/>
                <a:cs typeface="Arial"/>
              </a:rPr>
              <a:t>, </a:t>
            </a:r>
          </a:p>
          <a:p>
            <a:pPr>
              <a:defRPr/>
            </a:pP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Central Bank of Montenegro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20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200" dirty="0" smtClean="0">
                <a:solidFill>
                  <a:srgbClr val="FFC000"/>
                </a:solidFill>
                <a:latin typeface="Arial"/>
                <a:cs typeface="Arial"/>
              </a:rPr>
              <a:t>XXXX is a</a:t>
            </a:r>
            <a:endParaRPr lang="en-US" sz="12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5697" y="6570224"/>
            <a:ext cx="4229983" cy="21918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200" b="1" dirty="0" smtClean="0">
                <a:solidFill>
                  <a:srgbClr val="EC34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</a:p>
          <a:p>
            <a:r>
              <a:rPr lang="en-GB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 </a:t>
            </a:r>
            <a:r>
              <a:rPr lang="en-GB" sz="12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endParaRPr lang="en-GB" sz="1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 is a </a:t>
            </a:r>
            <a:endParaRPr lang="en-US" sz="12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5698" y="4269218"/>
            <a:ext cx="4229983" cy="23346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200" b="1" dirty="0" smtClean="0">
                <a:solidFill>
                  <a:srgbClr val="EC34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en-GB" sz="1200" b="1" dirty="0" err="1" smtClean="0">
                <a:solidFill>
                  <a:srgbClr val="EC34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Tinanes</a:t>
            </a:r>
            <a:endParaRPr lang="en-GB" sz="1200" b="1" dirty="0">
              <a:solidFill>
                <a:srgbClr val="EC34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EMEA, Accuity</a:t>
            </a:r>
            <a:endParaRPr lang="en-GB" sz="1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Carlos has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spent the last 8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 working for Accuity and is responsible for sales &amp; operations across 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Europe, Middle East &amp; Africa.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a principal focus on Compliance, KYC and Payments efficiency, 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Carlos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works 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leading global Financial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Institutions and large corporations across 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EMEA to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 and mitigate risk, explore enhanced processes and streamline business operations to maximum effect.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2386" y="1507035"/>
            <a:ext cx="324154" cy="2528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" y="4307580"/>
            <a:ext cx="1169427" cy="17778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659" y="9163715"/>
            <a:ext cx="495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/>
                <a:cs typeface="Arial"/>
              </a:rPr>
              <a:t>The </a:t>
            </a:r>
            <a:r>
              <a:rPr lang="en-GB" sz="1000" b="1" dirty="0" smtClean="0">
                <a:latin typeface="Arial"/>
                <a:cs typeface="Arial"/>
              </a:rPr>
              <a:t>Future </a:t>
            </a:r>
            <a:r>
              <a:rPr lang="en-GB" sz="1000" b="1" dirty="0">
                <a:latin typeface="Arial"/>
                <a:cs typeface="Arial"/>
              </a:rPr>
              <a:t>of </a:t>
            </a:r>
            <a:r>
              <a:rPr lang="en-GB" sz="1000" b="1" dirty="0" smtClean="0">
                <a:latin typeface="Arial"/>
                <a:cs typeface="Arial"/>
              </a:rPr>
              <a:t>Compliance </a:t>
            </a:r>
            <a:r>
              <a:rPr lang="en-GB" sz="1000" b="1" dirty="0">
                <a:latin typeface="Arial"/>
                <a:cs typeface="Arial"/>
              </a:rPr>
              <a:t>in </a:t>
            </a:r>
            <a:r>
              <a:rPr lang="en-GB" sz="1000" b="1" dirty="0" smtClean="0">
                <a:latin typeface="Arial"/>
                <a:cs typeface="Arial"/>
              </a:rPr>
              <a:t>Montenegro </a:t>
            </a:r>
            <a:r>
              <a:rPr lang="en-US" sz="1000" b="1" dirty="0" smtClean="0">
                <a:latin typeface="Arial"/>
                <a:cs typeface="Arial"/>
              </a:rPr>
              <a:t>| 21 June, </a:t>
            </a:r>
            <a:r>
              <a:rPr lang="en-US" sz="1000" b="1" dirty="0">
                <a:latin typeface="Arial"/>
                <a:cs typeface="Arial"/>
              </a:rPr>
              <a:t>2018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Montenegro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Banking Association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Headquarters | Podgorica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7856631"/>
            <a:ext cx="6858000" cy="11761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-8481" t="25860" r="-2392" b="-14159"/>
          <a:stretch/>
        </p:blipFill>
        <p:spPr>
          <a:xfrm>
            <a:off x="1286177" y="2654626"/>
            <a:ext cx="6034404" cy="61063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751" y="1075731"/>
            <a:ext cx="56388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Arial"/>
                <a:cs typeface="Arial"/>
              </a:rPr>
              <a:t>Accuity </a:t>
            </a:r>
            <a:r>
              <a:rPr lang="en-US" sz="1400" dirty="0" smtClean="0">
                <a:latin typeface="Arial"/>
                <a:cs typeface="Arial"/>
              </a:rPr>
              <a:t>Montenegro Contact</a:t>
            </a:r>
            <a:endParaRPr lang="en-US" sz="1400" dirty="0">
              <a:latin typeface="Arial"/>
              <a:cs typeface="Arial"/>
            </a:endParaRPr>
          </a:p>
          <a:p>
            <a:pPr lvl="0">
              <a:defRPr/>
            </a:pP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Anna Paluch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Email: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anna.paluch@accuity.com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Phone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  </a:t>
            </a:r>
            <a:r>
              <a:rPr lang="en-GB" sz="1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1200" dirty="0">
                <a:solidFill>
                  <a:srgbClr val="FFC000"/>
                </a:solidFill>
                <a:latin typeface="Arial"/>
                <a:cs typeface="Arial"/>
              </a:rPr>
              <a:t>M  +44 </a:t>
            </a:r>
            <a:r>
              <a:rPr lang="en-US" sz="1200" dirty="0" smtClean="0">
                <a:solidFill>
                  <a:srgbClr val="FFC000"/>
                </a:solidFill>
                <a:latin typeface="Arial"/>
                <a:cs typeface="Arial"/>
              </a:rPr>
              <a:t>7881 </a:t>
            </a:r>
            <a:r>
              <a:rPr lang="en-US" sz="1200" dirty="0">
                <a:solidFill>
                  <a:srgbClr val="FFC000"/>
                </a:solidFill>
                <a:latin typeface="Arial"/>
                <a:cs typeface="Arial"/>
              </a:rPr>
              <a:t>918 688</a:t>
            </a:r>
            <a:endParaRPr lang="en-US" sz="1200" dirty="0">
              <a:solidFill>
                <a:srgbClr val="FFC000"/>
              </a:solidFill>
              <a:cs typeface="Arial"/>
            </a:endParaRPr>
          </a:p>
          <a:p>
            <a:pPr lvl="0">
              <a:defRPr/>
            </a:pP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lvl="0">
              <a:defRPr/>
            </a:pP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lvl="0">
              <a:defRPr/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GB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793" y="7223585"/>
            <a:ext cx="997034" cy="63304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uity Color Swatches 2016">
      <a:dk1>
        <a:srgbClr val="FB4C02"/>
      </a:dk1>
      <a:lt1>
        <a:srgbClr val="737373"/>
      </a:lt1>
      <a:dk2>
        <a:srgbClr val="B6ACA4"/>
      </a:dk2>
      <a:lt2>
        <a:srgbClr val="FFFFFF"/>
      </a:lt2>
      <a:accent1>
        <a:srgbClr val="FB4C02"/>
      </a:accent1>
      <a:accent2>
        <a:srgbClr val="B6ACA4"/>
      </a:accent2>
      <a:accent3>
        <a:srgbClr val="737373"/>
      </a:accent3>
      <a:accent4>
        <a:srgbClr val="009944"/>
      </a:accent4>
      <a:accent5>
        <a:srgbClr val="026936"/>
      </a:accent5>
      <a:accent6>
        <a:srgbClr val="EF7521"/>
      </a:accent6>
      <a:hlink>
        <a:srgbClr val="FB4C02"/>
      </a:hlink>
      <a:folHlink>
        <a:srgbClr val="B6AC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262</Words>
  <Application>Microsoft Office PowerPoint</Application>
  <PresentationFormat>A4 Paper (210x297 mm)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Future of Compliance in Montenegro  Managing risks in a changing regulatory environment</vt:lpstr>
      <vt:lpstr>PowerPoint Presentation</vt:lpstr>
      <vt:lpstr>PowerPoint Presentation</vt:lpstr>
      <vt:lpstr>PowerPoint Presentation</vt:lpstr>
    </vt:vector>
  </TitlesOfParts>
  <Company>Sandstorm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Complexity of KYC in 2016</dc:title>
  <dc:creator>Sandstorm Design</dc:creator>
  <cp:lastModifiedBy>UB</cp:lastModifiedBy>
  <cp:revision>187</cp:revision>
  <cp:lastPrinted>2016-11-28T10:44:17Z</cp:lastPrinted>
  <dcterms:created xsi:type="dcterms:W3CDTF">2016-03-10T23:25:54Z</dcterms:created>
  <dcterms:modified xsi:type="dcterms:W3CDTF">2018-06-06T11:09:29Z</dcterms:modified>
</cp:coreProperties>
</file>